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657600" y="2651760"/>
            <a:ext cx="4876495" cy="381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362895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600" b="1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为何要立志02：中篇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834640"/>
            <a:ext cx="10362895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自驱力的第一性原理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0" y="3794760"/>
            <a:ext cx="3962095" cy="1905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5303520"/>
            <a:ext cx="94484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1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从认知科学角度层层递进  |  不是自律，不是意志力  |  而是挑战成功后的成就感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371600" cy="411480"/>
          </a:xfrm>
          <a:prstGeom prst="round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第四层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365760"/>
            <a:ext cx="8686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第四层：志向是前提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4572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为什么有人愿拆</a:t>
            </a:r>
            <a:br/>
            <a:r>
              <a:rPr>
                <a:ea typeface="Microsoft YaHei"/>
              </a:rPr>
              <a:t>有人放弃？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2286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→ 愿拆解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20" y="2560320"/>
            <a:ext cx="2286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→ 放弃</a:t>
            </a:r>
          </a:p>
        </p:txBody>
      </p:sp>
      <p:sp>
        <p:nvSpPr>
          <p:cNvPr id="7" name="Rectangle 6"/>
          <p:cNvSpPr/>
          <p:nvPr/>
        </p:nvSpPr>
        <p:spPr>
          <a:xfrm>
            <a:off x="5577840" y="1463040"/>
            <a:ext cx="25400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0" y="1463040"/>
            <a:ext cx="54864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拆解本身需要动力，动力来自志向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2560320"/>
            <a:ext cx="54864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为什么有人愿拆有人放弃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拆解需要动力驱动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动力来源：更大的志向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有无志向的对比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371600"/>
            <a:ext cx="4114800" cy="3474720"/>
          </a:xfrm>
          <a:prstGeom prst="roundRect">
            <a:avLst/>
          </a:prstGeom>
          <a:solidFill>
            <a:srgbClr val="FFFDF8"/>
          </a:solidFill>
          <a:ln w="38100"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14400" y="1600200"/>
            <a:ext cx="1371600" cy="41148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无志向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2286000"/>
            <a:ext cx="35661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「做出来又怎样？」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3108960"/>
            <a:ext cx="35661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算不出意义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566160"/>
            <a:ext cx="35661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→ 放弃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4023360"/>
            <a:ext cx="35661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受苦</a:t>
            </a:r>
          </a:p>
        </p:txBody>
      </p:sp>
      <p:sp>
        <p:nvSpPr>
          <p:cNvPr id="9" name="Rectangle 8"/>
          <p:cNvSpPr/>
          <p:nvPr/>
        </p:nvSpPr>
        <p:spPr>
          <a:xfrm>
            <a:off x="5989320" y="1463040"/>
            <a:ext cx="25400" cy="25603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0" y="3931920"/>
            <a:ext cx="2133295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受苦</a:t>
            </a:r>
            <a:br/>
            <a:r>
              <a:rPr>
                <a:ea typeface="Microsoft YaHei"/>
              </a:rPr>
              <a:t>vs</a:t>
            </a:r>
            <a:br/>
            <a:r>
              <a:rPr>
                <a:ea typeface="Microsoft YaHei"/>
              </a:rPr>
              <a:t>积累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45375" y="1371600"/>
            <a:ext cx="4114800" cy="3474720"/>
          </a:xfrm>
          <a:prstGeom prst="roundRect">
            <a:avLst/>
          </a:prstGeom>
          <a:solidFill>
            <a:srgbClr val="FFFDF8"/>
          </a:solidFill>
          <a:ln w="38100">
            <a:solidFill>
              <a:srgbClr val="137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7528255" y="1600200"/>
            <a:ext cx="1371600" cy="41148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有志向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19695" y="2286000"/>
            <a:ext cx="35661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「将来用得上」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19695" y="3108960"/>
            <a:ext cx="35661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看到未来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19695" y="3566160"/>
            <a:ext cx="35661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→ 积累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19695" y="4023360"/>
            <a:ext cx="35661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积累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12064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无志向者算不出意义，有志向者看到未来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5760720"/>
            <a:ext cx="94484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无志向：做出来又怎样  |  有志向：将来用得上  |  差距：受苦 vs 积累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志向的力量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1097280"/>
            <a:ext cx="8534095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7200" b="0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737360"/>
            <a:ext cx="10362895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志向让你承受无数失败依然不放弃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3291840"/>
            <a:ext cx="7619695" cy="18288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志向驱动挑战与拆解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承受失败而不放弃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每次拆解都在靠近远方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029200"/>
            <a:ext cx="85340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1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每一次拆解，都是在靠近那个远方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完整认知链条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00887" y="1645920"/>
            <a:ext cx="1828800" cy="13716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46607" y="1828800"/>
            <a:ext cx="17373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自驱力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6607" y="2377440"/>
            <a:ext cx="17373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表象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557119" y="2217420"/>
            <a:ext cx="356616" cy="228600"/>
          </a:xfrm>
          <a:prstGeom prst="rightArrow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2941167" y="1645920"/>
            <a:ext cx="1828800" cy="13716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986887" y="1828800"/>
            <a:ext cx="17373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成就感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86887" y="2377440"/>
            <a:ext cx="17373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核心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797399" y="2217420"/>
            <a:ext cx="356616" cy="228600"/>
          </a:xfrm>
          <a:prstGeom prst="rightArrow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5181447" y="1645920"/>
            <a:ext cx="1828800" cy="13716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227167" y="1828800"/>
            <a:ext cx="17373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挑战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27167" y="2377440"/>
            <a:ext cx="17373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前提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7037679" y="2217420"/>
            <a:ext cx="356616" cy="228600"/>
          </a:xfrm>
          <a:prstGeom prst="rightArrow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7421727" y="1645920"/>
            <a:ext cx="1828800" cy="13716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467447" y="1828800"/>
            <a:ext cx="17373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拆解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67447" y="2377440"/>
            <a:ext cx="17373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桥梁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9277959" y="2217420"/>
            <a:ext cx="356616" cy="228600"/>
          </a:xfrm>
          <a:prstGeom prst="rightArrow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9662007" y="1645920"/>
            <a:ext cx="1828800" cy="137160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707727" y="1828800"/>
            <a:ext cx="17373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志向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07727" y="2377440"/>
            <a:ext cx="17373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动力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3291840"/>
            <a:ext cx="944849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1D4ED8"/>
                </a:solidFill>
                <a:latin typeface="Microsoft YaHei"/>
              </a:defRPr>
            </a:pPr>
            <a:r>
              <a:rPr>
                <a:ea typeface="Microsoft YaHei"/>
              </a:rPr>
              <a:t>自驱力→成就感→挑战→拆解→志向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0" y="4114800"/>
            <a:ext cx="7619695" cy="18288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自驱力：表象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成就感：核心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挑战+拆解：路径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志向：动力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下篇预告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362895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有志向vs无志向：自己会跑vs推都推不动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3200400"/>
            <a:ext cx="4876495" cy="1905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0" y="3474720"/>
            <a:ext cx="6705295" cy="1645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有志向和没志向差别多大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下篇：直观对比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敬请期待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5212080"/>
            <a:ext cx="3962095" cy="1905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0" y="5394960"/>
            <a:ext cx="67052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— 敬请期待下篇 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上篇回顾与中篇切入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280160"/>
            <a:ext cx="1645920" cy="41148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上篇回顾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4389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破除三大认知误区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43891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天赋论：自驱力是天生的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逼迫论：自驱力要靠逼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✕ 等待论：等长大自然就有了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0" y="1280160"/>
            <a:ext cx="25400" cy="36576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5852160" y="1280160"/>
            <a:ext cx="1645920" cy="411480"/>
          </a:xfrm>
          <a:prstGeom prst="round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中篇切入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0" y="1920240"/>
            <a:ext cx="5486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从认知科学层层递进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60" y="2468880"/>
            <a:ext cx="5486400" cy="18288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自驱力的第一性原理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不是自律，不是意志力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而是挑战成功后的成就感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0" y="4206240"/>
            <a:ext cx="5486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第一性原理：挑战成功的成就感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4754880"/>
            <a:ext cx="5486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1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自驱力的第一性原理不是自律而是成就感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371600" cy="411480"/>
          </a:xfrm>
          <a:prstGeom prst="round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第一层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36576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第一层：自驱力是什么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457200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真正的自驱力不是坐得住而是想去做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7840" y="1463040"/>
            <a:ext cx="25400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0" y="1463040"/>
            <a:ext cx="5486400" cy="274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自驱力=不需外力持续行动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真正的自驱力是想去做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核心动力：成就感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比任何外部奖励都上瘾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4206240"/>
            <a:ext cx="5486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1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比任何外部奖励都上瘾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645920" cy="411480"/>
          </a:xfrm>
          <a:prstGeom prst="round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心理学基础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60320" y="365760"/>
            <a:ext cx="8686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自我效能感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8288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班杜拉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1760" y="1508760"/>
            <a:ext cx="25603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自我效能感理论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45720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成功信念决定意愿、投入与坚持</a:t>
            </a:r>
          </a:p>
        </p:txBody>
      </p:sp>
      <p:sp>
        <p:nvSpPr>
          <p:cNvPr id="7" name="Rectangle 6"/>
          <p:cNvSpPr/>
          <p:nvPr/>
        </p:nvSpPr>
        <p:spPr>
          <a:xfrm>
            <a:off x="5577840" y="1463040"/>
            <a:ext cx="25400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0" y="1463040"/>
            <a:ext cx="5486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成功 → 我可以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2011680"/>
            <a:ext cx="5486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信念决定意愿、投入与坚持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2926080"/>
            <a:ext cx="5486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失败 → 我不行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3474720"/>
            <a:ext cx="5486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处理不当则刻下否定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4114800"/>
            <a:ext cx="54864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班杜拉：自我效能感理论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核心来源：我曾经成功过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成功刻下：我可以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失败刻下：我不行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自驱力的燃料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1188720"/>
            <a:ext cx="8534095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7200" b="0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9448495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自驱力的燃料就是我行的积累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3474720"/>
            <a:ext cx="6705295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燃料 = 我行的积累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无成就感 = 无自驱力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4846320"/>
            <a:ext cx="85340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1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无成就感 = 无自驱力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371600" cy="41148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第二层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36576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第二层：成就感来源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41148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✕ 不是简单任务的成功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377440"/>
            <a:ext cx="4114800" cy="18288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天天做最简单的活</a:t>
            </a:r>
            <a:br/>
            <a:r>
              <a:rPr>
                <a:ea typeface="Microsoft YaHei"/>
              </a:rPr>
              <a:t>能有成就感吗？</a:t>
            </a:r>
            <a:br/>
            <a:r>
              <a:rPr>
                <a:ea typeface="Microsoft YaHei"/>
              </a:rPr>
              <a:t>只会觉得无聊、</a:t>
            </a:r>
            <a:br/>
            <a:r>
              <a:rPr>
                <a:ea typeface="Microsoft YaHei"/>
              </a:rPr>
              <a:t>能力被浪费了</a:t>
            </a:r>
          </a:p>
        </p:txBody>
      </p:sp>
      <p:sp>
        <p:nvSpPr>
          <p:cNvPr id="6" name="Rectangle 5"/>
          <p:cNvSpPr/>
          <p:nvPr/>
        </p:nvSpPr>
        <p:spPr>
          <a:xfrm>
            <a:off x="5212080" y="1371600"/>
            <a:ext cx="25400" cy="36576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0" y="1463040"/>
            <a:ext cx="59436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✔ 是做有挑战的事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69280" y="2286000"/>
            <a:ext cx="914400" cy="36576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6岁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6560" y="2286000"/>
            <a:ext cx="4846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自己系鞋带 → 成就感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69280" y="3200400"/>
            <a:ext cx="914400" cy="36576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16岁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6560" y="3200400"/>
            <a:ext cx="4846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解出压轴题 → 成就感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669280" y="4114800"/>
            <a:ext cx="914400" cy="36576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26岁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66560" y="4114800"/>
            <a:ext cx="4846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搞定棘手项目 → 成就感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9280" y="5029200"/>
            <a:ext cx="59436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100" b="0">
                <a:solidFill>
                  <a:srgbClr val="9CA3AF"/>
                </a:solidFill>
                <a:latin typeface="Microsoft YaHei"/>
              </a:defRPr>
            </a:pPr>
            <a:r>
              <a:rPr>
                <a:ea typeface="Microsoft YaHei"/>
              </a:rPr>
              <a:t>真正的成就感来自做不容易做到的事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371600" cy="411480"/>
          </a:xfrm>
          <a:prstGeom prst="round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核心问题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365760"/>
            <a:ext cx="8686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第三层：挑战为何失败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50800" cy="36576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45720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B42318"/>
                </a:solidFill>
                <a:latin typeface="Microsoft YaHei"/>
              </a:defRPr>
            </a:pPr>
            <a:r>
              <a:rPr>
                <a:ea typeface="Microsoft YaHei"/>
              </a:rPr>
              <a:t>挑战了</a:t>
            </a:r>
            <a:br/>
            <a:r>
              <a:rPr>
                <a:ea typeface="Microsoft YaHei"/>
              </a:rPr>
              <a:t>→ 没成功</a:t>
            </a:r>
            <a:br/>
            <a:r>
              <a:rPr>
                <a:ea typeface="Microsoft YaHei"/>
              </a:rPr>
              <a:t>→ 讨厌学习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00400"/>
            <a:ext cx="45720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挑战太大 → 够不着</a:t>
            </a:r>
            <a:br/>
            <a:r>
              <a:rPr>
                <a:ea typeface="Microsoft YaHei"/>
              </a:rPr>
              <a:t>够不着 → 不是成功是挫败</a:t>
            </a:r>
          </a:p>
        </p:txBody>
      </p:sp>
      <p:sp>
        <p:nvSpPr>
          <p:cNvPr id="7" name="Rectangle 6"/>
          <p:cNvSpPr/>
          <p:nvPr/>
        </p:nvSpPr>
        <p:spPr>
          <a:xfrm>
            <a:off x="5577840" y="1463040"/>
            <a:ext cx="25400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943600" y="1463040"/>
            <a:ext cx="1645920" cy="411480"/>
          </a:xfrm>
          <a:prstGeom prst="round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极限拆解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2103120"/>
            <a:ext cx="5486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挑战与成功之间缺了一座桥：极限拆解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2743200"/>
            <a:ext cx="54864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孩子挑战了→没成功→讨厌学习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大目标拆成小步骤即可执行</a:t>
            </a:r>
          </a:p>
          <a:p>
            <a:pPr algn="l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核心：不是降目标而是拆目标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11480"/>
            <a:ext cx="1371600" cy="411480"/>
          </a:xfrm>
          <a:prstGeom prst="round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实例拆解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365760"/>
            <a:ext cx="8686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极限拆解示例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005840"/>
            <a:ext cx="4572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三层拆解：函数→变形→换元法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645920"/>
            <a:ext cx="502920" cy="502920"/>
          </a:xfrm>
          <a:prstGeom prst="roundRect">
            <a:avLst/>
          </a:prstGeom>
          <a:solidFill>
            <a:srgbClr val="1D4ED8"/>
          </a:solidFill>
          <a:ln w="127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69164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691640"/>
            <a:ext cx="41148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考哪个知识点？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1691640"/>
            <a:ext cx="2743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函数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200400" y="2331720"/>
            <a:ext cx="365760" cy="182880"/>
          </a:xfrm>
          <a:prstGeom prst="rightArrow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31520" y="2651760"/>
            <a:ext cx="502920" cy="502920"/>
          </a:xfrm>
          <a:prstGeom prst="roundRect">
            <a:avLst/>
          </a:prstGeom>
          <a:solidFill>
            <a:srgbClr val="1D4ED8"/>
          </a:solidFill>
          <a:ln w="127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69748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697480"/>
            <a:ext cx="41148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卡在哪一步？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0" y="2697480"/>
            <a:ext cx="2743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看不懂变形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200400" y="3337560"/>
            <a:ext cx="365760" cy="182880"/>
          </a:xfrm>
          <a:prstGeom prst="rightArrow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731520" y="3657600"/>
            <a:ext cx="502920" cy="502920"/>
          </a:xfrm>
          <a:prstGeom prst="roundRect">
            <a:avLst/>
          </a:prstGeom>
          <a:solidFill>
            <a:srgbClr val="1D4ED8"/>
          </a:solidFill>
          <a:ln w="12700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0332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rPr>
                <a:ea typeface="Microsoft YaHei"/>
              </a:rPr>
              <a:t>③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703320"/>
            <a:ext cx="41148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本质是什么？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3703320"/>
            <a:ext cx="2743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换元法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286000" y="4846320"/>
            <a:ext cx="7619695" cy="77724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37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60320" y="4983480"/>
            <a:ext cx="7071055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13795B"/>
                </a:solidFill>
                <a:latin typeface="Microsoft YaHei"/>
              </a:defRPr>
            </a:pPr>
            <a:r>
              <a:rPr>
                <a:ea typeface="Microsoft YaHei"/>
              </a:rPr>
              <a:t>今天的目标：搞懂换元法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11480"/>
            <a:ext cx="10362895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8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拆解后的正循环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20927" y="1645920"/>
            <a:ext cx="2194560" cy="109728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37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112367" y="1828800"/>
            <a:ext cx="201168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挑战够得着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261207" y="2099310"/>
            <a:ext cx="365760" cy="190500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3672687" y="1645920"/>
            <a:ext cx="2194560" cy="109728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37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64127" y="1828800"/>
            <a:ext cx="201168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成功</a:t>
            </a:r>
          </a:p>
        </p:txBody>
      </p:sp>
      <p:sp>
        <p:nvSpPr>
          <p:cNvPr id="8" name="Right Arrow 7"/>
          <p:cNvSpPr/>
          <p:nvPr/>
        </p:nvSpPr>
        <p:spPr>
          <a:xfrm>
            <a:off x="5912967" y="2099310"/>
            <a:ext cx="365760" cy="190500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324447" y="1645920"/>
            <a:ext cx="2194560" cy="109728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37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15887" y="1828800"/>
            <a:ext cx="201168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成就感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8564727" y="2099310"/>
            <a:ext cx="365760" cy="190500"/>
          </a:xfrm>
          <a:prstGeom prst="right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8976207" y="1645920"/>
            <a:ext cx="2194560" cy="1097280"/>
          </a:xfrm>
          <a:prstGeom prst="roundRect">
            <a:avLst/>
          </a:prstGeom>
          <a:solidFill>
            <a:srgbClr val="FFFDF8"/>
          </a:solidFill>
          <a:ln w="25400">
            <a:solidFill>
              <a:srgbClr val="137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67647" y="1828800"/>
            <a:ext cx="201168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新动力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0" y="2926080"/>
            <a:ext cx="67052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100" b="0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挑战没变，但变得具体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474720"/>
            <a:ext cx="7619695" cy="18288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挑战没变但变得具体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够得着就可能成功</a:t>
            </a:r>
          </a:p>
          <a:p>
            <a:pPr algn="ctr">
              <a:spcAft>
                <a:spcPts val="600"/>
              </a:spcAft>
              <a:defRPr sz="2200">
                <a:solidFill>
                  <a:srgbClr val="1E293B"/>
                </a:solidFill>
                <a:latin typeface="Microsoft YaHei"/>
              </a:defRPr>
            </a:pPr>
            <a:r>
              <a:rPr>
                <a:ea typeface="Microsoft YaHei"/>
              </a:rPr>
              <a:t>✦ 成就感驱动下一次挑战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5669280"/>
            <a:ext cx="9448495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100" b="1">
                <a:solidFill>
                  <a:srgbClr val="B7791F"/>
                </a:solidFill>
                <a:latin typeface="Microsoft YaHei"/>
              </a:defRPr>
            </a:pPr>
            <a:r>
              <a:rPr>
                <a:ea typeface="Microsoft YaHei"/>
              </a:rPr>
              <a:t>挑战够得着→成功→成就感→新动力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247120" y="635508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800" b="0">
                <a:solidFill>
                  <a:srgbClr val="94A3B8"/>
                </a:solidFill>
                <a:latin typeface="Microsoft YaHei"/>
              </a:defRPr>
            </a:pPr>
            <a:r>
              <a:rPr>
                <a:ea typeface="Microsoft YaHe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